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60" r:id="rId6"/>
    <p:sldId id="269" r:id="rId7"/>
    <p:sldId id="270" r:id="rId8"/>
    <p:sldId id="271" r:id="rId9"/>
    <p:sldId id="272" r:id="rId10"/>
    <p:sldId id="273" r:id="rId11"/>
    <p:sldId id="265" r:id="rId12"/>
    <p:sldId id="267" r:id="rId13"/>
  </p:sldIdLst>
  <p:sldSz cx="20104100" cy="11309350"/>
  <p:notesSz cx="20104100" cy="1130935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BM Plex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02">
          <p15:clr>
            <a:srgbClr val="A4A3A4"/>
          </p15:clr>
        </p15:guide>
        <p15:guide id="2" pos="42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hoq7vyxNEsj0mw7RAIfIq333YE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768" y="101"/>
      </p:cViewPr>
      <p:guideLst>
        <p:guide orient="horz" pos="1402"/>
        <p:guide pos="4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5616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60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37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08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54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50" b="0" i="0" u="none" strike="noStrike" cap="none">
                <a:solidFill>
                  <a:srgbClr val="60269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1413063" y="3203932"/>
            <a:ext cx="17277972" cy="565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50" b="0" i="0" u="none" strike="noStrike" cap="none">
                <a:solidFill>
                  <a:srgbClr val="60269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1413063" y="2738131"/>
            <a:ext cx="68910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50" b="0" i="0" u="none" strike="noStrike" cap="none">
                <a:solidFill>
                  <a:srgbClr val="60269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22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393"/>
            <a:ext cx="2010008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 txBox="1"/>
          <p:nvPr/>
        </p:nvSpPr>
        <p:spPr>
          <a:xfrm>
            <a:off x="831600" y="4997778"/>
            <a:ext cx="8876280" cy="240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4000"/>
              </a:lnSpc>
            </a:pPr>
            <a:r>
              <a:rPr lang="ru-RU" sz="4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Использование машинного обучения для оптимизации рабочих процессов</a:t>
            </a:r>
            <a:endParaRPr dirty="0"/>
          </a:p>
        </p:txBody>
      </p:sp>
      <p:sp>
        <p:nvSpPr>
          <p:cNvPr id="48" name="Google Shape;48;p1"/>
          <p:cNvSpPr txBox="1"/>
          <p:nvPr/>
        </p:nvSpPr>
        <p:spPr>
          <a:xfrm>
            <a:off x="831850" y="9464675"/>
            <a:ext cx="75033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pPr marL="20942" marR="8377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" descr="Изображение выглядит как текст, Шрифт, снимок экрана,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0" y="1105200"/>
            <a:ext cx="2880000" cy="75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9AE197-7092-4917-9567-6CC001F14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683" y="11393"/>
            <a:ext cx="10237617" cy="112549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6483"/>
            <a:ext cx="20086911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/>
        </p:nvSpPr>
        <p:spPr>
          <a:xfrm>
            <a:off x="831849" y="643837"/>
            <a:ext cx="14624079" cy="137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r>
              <a:rPr lang="ru-RU" sz="4400" dirty="0">
                <a:solidFill>
                  <a:srgbClr val="92D050"/>
                </a:solidFill>
                <a:latin typeface="+mn-lt"/>
              </a:rPr>
              <a:t>Статистические методы (метод кластеризации и деревья решений)</a:t>
            </a:r>
          </a:p>
        </p:txBody>
      </p:sp>
      <p:pic>
        <p:nvPicPr>
          <p:cNvPr id="58" name="Google Shape;58;p2" descr="Изображение выглядит как черный, темнот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02400" y="1159200"/>
            <a:ext cx="2556000" cy="59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FCD628-F5F4-460D-A985-9B43323C63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49" y="2898444"/>
            <a:ext cx="11932921" cy="75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9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2550" y="0"/>
            <a:ext cx="20104100" cy="1130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pPr marL="0" marR="8377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rgbClr val="15B0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Заключение:</a:t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>
            <a:off x="630101" y="2290691"/>
            <a:ext cx="18059400" cy="8001000"/>
          </a:xfrm>
          <a:prstGeom prst="roundRect">
            <a:avLst>
              <a:gd name="adj" fmla="val 16667"/>
            </a:avLst>
          </a:prstGeom>
          <a:solidFill>
            <a:srgbClr val="91A3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2028553" y="3853943"/>
            <a:ext cx="14729098" cy="543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r>
              <a:rPr lang="ru-RU" sz="4400" dirty="0">
                <a:latin typeface="+mn-lt"/>
              </a:rPr>
              <a:t>Было показано, что применение методов машинного обучения на производстве может значительно повысить эффективность производства и улучшить качество продукции. Использование данных и автоматизация процесса оптимизации производства с помощью методов машинного обучения позволяют снизить время и затраты на оптимизацию и улучшить точность предсказаний.</a:t>
            </a:r>
          </a:p>
        </p:txBody>
      </p:sp>
      <p:pic>
        <p:nvPicPr>
          <p:cNvPr id="145" name="Google Shape;145;p10" descr="Изображение выглядит как черный, темнот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02400" y="1159200"/>
            <a:ext cx="2556000" cy="598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1431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 txBox="1"/>
          <p:nvPr/>
        </p:nvSpPr>
        <p:spPr>
          <a:xfrm>
            <a:off x="831850" y="4587875"/>
            <a:ext cx="7996464" cy="212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</a:t>
            </a:r>
            <a:endParaRPr/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 внимание</a:t>
            </a:r>
            <a:endParaRPr/>
          </a:p>
        </p:txBody>
      </p:sp>
      <p:pic>
        <p:nvPicPr>
          <p:cNvPr id="161" name="Google Shape;161;p12" descr="Изображение выглядит как текст, Шрифт, снимок экрана,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00" y="1105200"/>
            <a:ext cx="2880000" cy="75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6124"/>
            <a:ext cx="20086911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pPr marL="0" marR="8377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 dirty="0">
                <a:solidFill>
                  <a:srgbClr val="15B0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данной работы:</a:t>
            </a:r>
            <a:endParaRPr dirty="0"/>
          </a:p>
        </p:txBody>
      </p:sp>
      <p:sp>
        <p:nvSpPr>
          <p:cNvPr id="56" name="Google Shape;56;p2"/>
          <p:cNvSpPr/>
          <p:nvPr/>
        </p:nvSpPr>
        <p:spPr>
          <a:xfrm>
            <a:off x="665843" y="2275058"/>
            <a:ext cx="15822950" cy="175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1A3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1046843" y="2895102"/>
            <a:ext cx="13258800" cy="51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машинного обучения на производстве</a:t>
            </a:r>
          </a:p>
        </p:txBody>
      </p:sp>
      <p:pic>
        <p:nvPicPr>
          <p:cNvPr id="58" name="Google Shape;58;p2" descr="Изображение выглядит как черный, темнот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02400" y="1159200"/>
            <a:ext cx="2556000" cy="59883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 txBox="1"/>
          <p:nvPr/>
        </p:nvSpPr>
        <p:spPr>
          <a:xfrm>
            <a:off x="818242" y="4454695"/>
            <a:ext cx="14624079" cy="75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pPr marL="0" marR="8377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rgbClr val="15B0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Предмет исследования:</a:t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665843" y="5826295"/>
            <a:ext cx="15822950" cy="175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1A3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970643" y="5917785"/>
            <a:ext cx="13106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машинного обучения может помочь в обнаружении аномалий на производстве и оптимизации процессов, уменьшая сбоев и повышения производительность</a:t>
            </a:r>
          </a:p>
        </p:txBody>
      </p:sp>
      <p:sp>
        <p:nvSpPr>
          <p:cNvPr id="62" name="Google Shape;62;p2"/>
          <p:cNvSpPr txBox="1"/>
          <p:nvPr/>
        </p:nvSpPr>
        <p:spPr>
          <a:xfrm>
            <a:off x="818242" y="8109955"/>
            <a:ext cx="14624079" cy="75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pPr marL="0" marR="8377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u="none" strike="noStrike" cap="none">
                <a:solidFill>
                  <a:srgbClr val="15B0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 изучения:</a:t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665843" y="9123120"/>
            <a:ext cx="15822950" cy="175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1A3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046843" y="9362342"/>
            <a:ext cx="13106400" cy="127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0942" marR="8377" lvl="0">
              <a:lnSpc>
                <a:spcPct val="120000"/>
              </a:lnSpc>
            </a:pPr>
            <a:r>
              <a:rPr lang="ru-RU" sz="3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Датасет</a:t>
            </a:r>
            <a:r>
              <a:rPr lang="ru-RU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«Обнаружение аномалий и предотвращение сбоев» и «Оптимизация параметров процессов»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59"/>
            <a:ext cx="20104100" cy="1130463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679450" y="645410"/>
            <a:ext cx="14624079" cy="192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pPr marR="8377"/>
            <a:r>
              <a:rPr lang="ru-RU" sz="4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существующих решений по использованию машинного обучения для оптимизации технологических процессов в промышленности</a:t>
            </a:r>
            <a:r>
              <a:rPr lang="ru-RU" sz="4400" b="1" i="0" u="none" strike="noStrike" cap="none" dirty="0">
                <a:solidFill>
                  <a:srgbClr val="15B0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</p:txBody>
      </p:sp>
      <p:sp>
        <p:nvSpPr>
          <p:cNvPr id="71" name="Google Shape;71;p3"/>
          <p:cNvSpPr/>
          <p:nvPr/>
        </p:nvSpPr>
        <p:spPr>
          <a:xfrm>
            <a:off x="679450" y="3142687"/>
            <a:ext cx="18059400" cy="8001000"/>
          </a:xfrm>
          <a:prstGeom prst="roundRect">
            <a:avLst>
              <a:gd name="adj" fmla="val 16667"/>
            </a:avLst>
          </a:prstGeom>
          <a:solidFill>
            <a:srgbClr val="91A3B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2077901" y="4066240"/>
            <a:ext cx="15262497" cy="543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и предотвращение сбоев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 обучение помогает обнаруживать аномалии и предотвращать сбои в технологических процессах.</a:t>
            </a:r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параметров процессов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 обучение используется для оптимизации параметров технологических процессов в промышленности.</a:t>
            </a:r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Предиктивное обслуживание оборудования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 обучение также применяется для прогнозного обслуживания оборудования в промышленности.</a:t>
            </a:r>
          </a:p>
        </p:txBody>
      </p:sp>
      <p:pic>
        <p:nvPicPr>
          <p:cNvPr id="73" name="Google Shape;73;p3" descr="Изображение выглядит как черный, темнот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02400" y="1159200"/>
            <a:ext cx="2556000" cy="598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397"/>
            <a:ext cx="20104100" cy="11308556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20104100" cy="11312647"/>
          </a:xfrm>
          <a:prstGeom prst="rect">
            <a:avLst/>
          </a:prstGeom>
          <a:solidFill>
            <a:schemeClr val="bg1"/>
          </a:solidFill>
          <a:ln w="12978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241886" y="1182545"/>
            <a:ext cx="13620331" cy="26882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7056"/>
              </a:lnSpc>
            </a:pPr>
            <a:r>
              <a:rPr lang="en-US" sz="4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Применение машинного обучения для </a:t>
            </a:r>
            <a:r>
              <a:rPr lang="en-US" sz="4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обнаружения</a:t>
            </a:r>
            <a:r>
              <a:rPr lang="en-US" sz="4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аномалий</a:t>
            </a:r>
            <a:r>
              <a:rPr lang="ru-RU" sz="4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и сбоев</a:t>
            </a:r>
            <a:r>
              <a:rPr lang="en-US" sz="4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на производстве</a:t>
            </a:r>
            <a:endParaRPr lang="en-US" sz="4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84" y="4050503"/>
            <a:ext cx="4253470" cy="26286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41884" y="7037487"/>
            <a:ext cx="2867386" cy="4479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527"/>
              </a:lnSpc>
            </a:pPr>
            <a:r>
              <a:rPr lang="en-US" sz="2822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Сенсоры</a:t>
            </a:r>
            <a:endParaRPr lang="en-US" sz="282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241884" y="7772085"/>
            <a:ext cx="4253470" cy="1835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613"/>
              </a:lnSpc>
            </a:pPr>
            <a:r>
              <a:rPr lang="en-US" sz="2258" dirty="0">
                <a:solidFill>
                  <a:schemeClr val="tx1"/>
                </a:solidFill>
                <a:latin typeface="+mn-lt"/>
                <a:ea typeface="Epilogue" pitchFamily="34" charset="-122"/>
                <a:cs typeface="Epilogue" pitchFamily="34" charset="-120"/>
              </a:rPr>
              <a:t>Система собирает и анализирует информацию со встроенных сенсоров для обнаружения аномалий.</a:t>
            </a:r>
            <a:endParaRPr lang="en-US" sz="2258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316" y="4050503"/>
            <a:ext cx="4253470" cy="262868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25316" y="7037487"/>
            <a:ext cx="2867386" cy="4479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527"/>
              </a:lnSpc>
            </a:pPr>
            <a:r>
              <a:rPr lang="en-US" sz="2822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Анализ данных</a:t>
            </a:r>
            <a:endParaRPr lang="en-US" sz="2822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925316" y="7772084"/>
            <a:ext cx="4253470" cy="2752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613"/>
              </a:lnSpc>
            </a:pPr>
            <a:r>
              <a:rPr lang="en-US" sz="2258" dirty="0">
                <a:solidFill>
                  <a:schemeClr val="tx1"/>
                </a:solidFill>
                <a:latin typeface="+mn-lt"/>
                <a:ea typeface="Epilogue"/>
                <a:cs typeface="Epilogue" pitchFamily="34" charset="-120"/>
              </a:rPr>
              <a:t>Программное обеспечение проводит анализ данных и сравнивает их с предыдущими данными, чтобы выявить изменения в производственном процессе.</a:t>
            </a:r>
            <a:endParaRPr lang="en-US" sz="2258" dirty="0">
              <a:solidFill>
                <a:schemeClr val="tx1"/>
              </a:solidFill>
              <a:latin typeface="+mn-lt"/>
              <a:ea typeface="Epilogue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8747" y="4050503"/>
            <a:ext cx="4253470" cy="26286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608747" y="7037487"/>
            <a:ext cx="2867386" cy="4479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527"/>
              </a:lnSpc>
            </a:pPr>
            <a:r>
              <a:rPr lang="en-US" sz="2822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Уведомления</a:t>
            </a:r>
            <a:endParaRPr lang="en-US" sz="2822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2608747" y="7772085"/>
            <a:ext cx="4253470" cy="22937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613"/>
              </a:lnSpc>
            </a:pPr>
            <a:r>
              <a:rPr lang="en-US" sz="2258" dirty="0">
                <a:solidFill>
                  <a:schemeClr val="tx1"/>
                </a:solidFill>
                <a:latin typeface="+mn-lt"/>
                <a:ea typeface="Epilogue" pitchFamily="34" charset="-122"/>
                <a:cs typeface="Epilogue" pitchFamily="34" charset="-120"/>
              </a:rPr>
              <a:t>Система отправляет уведомления на устройства, предупреждая о возможных проблемах в производственном процессе.</a:t>
            </a:r>
            <a:endParaRPr lang="en-US" sz="2258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0" y="0"/>
            <a:ext cx="20104100" cy="1130463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673100" y="6496312"/>
            <a:ext cx="14624079" cy="140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pPr marL="0" indent="0">
              <a:lnSpc>
                <a:spcPts val="5402"/>
              </a:lnSpc>
              <a:buNone/>
            </a:pP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Оптимизация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параметров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процессов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на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производстве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с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использованием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машинного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обучения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0" name="Google Shape;100;p5" descr="Изображение выглядит как черный, темнот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02400" y="1159200"/>
            <a:ext cx="2556000" cy="59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/>
          <p:nvPr/>
        </p:nvSpPr>
        <p:spPr>
          <a:xfrm>
            <a:off x="673100" y="2215795"/>
            <a:ext cx="15822950" cy="823948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1A3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6A5865-98A2-49AF-9A5B-C5AA8A94E268}"/>
              </a:ext>
            </a:extLst>
          </p:cNvPr>
          <p:cNvPicPr/>
          <p:nvPr/>
        </p:nvPicPr>
        <p:blipFill rotWithShape="1">
          <a:blip r:embed="rId5"/>
          <a:srcRect l="9225" t="48762" b="42899"/>
          <a:stretch/>
        </p:blipFill>
        <p:spPr bwMode="auto">
          <a:xfrm>
            <a:off x="673100" y="8359941"/>
            <a:ext cx="15822950" cy="25006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5E0F8D-1CF8-4674-9298-4D9482443F43}"/>
              </a:ext>
            </a:extLst>
          </p:cNvPr>
          <p:cNvSpPr/>
          <p:nvPr/>
        </p:nvSpPr>
        <p:spPr>
          <a:xfrm>
            <a:off x="673100" y="412521"/>
            <a:ext cx="15099005" cy="14101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ts val="5268"/>
              </a:lnSpc>
              <a:buNone/>
            </a:pP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Применение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машинного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обучения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для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предотвращения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endParaRPr lang="ru-RU" sz="4400" dirty="0">
              <a:solidFill>
                <a:schemeClr val="accent3">
                  <a:lumMod val="75000"/>
                </a:schemeClr>
              </a:solidFill>
              <a:latin typeface="+mj-lt"/>
              <a:ea typeface="Fraunces" pitchFamily="34" charset="-122"/>
              <a:cs typeface="Fraunces" pitchFamily="34" charset="-120"/>
            </a:endParaRPr>
          </a:p>
          <a:p>
            <a:pPr marL="0" indent="0">
              <a:lnSpc>
                <a:spcPts val="5268"/>
              </a:lnSpc>
              <a:buNone/>
            </a:pP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сбоев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на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4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Fraunces" pitchFamily="34" charset="-122"/>
                <a:cs typeface="Fraunces" pitchFamily="34" charset="-120"/>
              </a:rPr>
              <a:t>производстве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96B997A-18D5-4C99-A658-7EC89B228420}"/>
              </a:ext>
            </a:extLst>
          </p:cNvPr>
          <p:cNvSpPr/>
          <p:nvPr/>
        </p:nvSpPr>
        <p:spPr>
          <a:xfrm>
            <a:off x="673100" y="2719142"/>
            <a:ext cx="7024680" cy="2734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lnSpc>
                <a:spcPts val="5268"/>
              </a:lnSpc>
              <a:buAutoNum type="arabicPeriod"/>
            </a:pPr>
            <a:r>
              <a:rPr lang="ru-RU" sz="3200" dirty="0" err="1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Прогнозироапние</a:t>
            </a:r>
            <a:endParaRPr lang="ru-RU" sz="3200" dirty="0">
              <a:solidFill>
                <a:schemeClr val="tx1"/>
              </a:solidFill>
              <a:latin typeface="+mn-lt"/>
              <a:ea typeface="Fraunces" pitchFamily="34" charset="-122"/>
              <a:cs typeface="Fraunces" pitchFamily="34" charset="-120"/>
            </a:endParaRPr>
          </a:p>
          <a:p>
            <a:pPr marL="742950" indent="-742950">
              <a:lnSpc>
                <a:spcPts val="5268"/>
              </a:lnSpc>
              <a:buFont typeface="Arial"/>
              <a:buAutoNum type="arabicPeriod"/>
            </a:pPr>
            <a:r>
              <a:rPr lang="en-US" sz="3200" dirty="0" err="1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Автоматическое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регулирование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742950" indent="-742950">
              <a:lnSpc>
                <a:spcPts val="5268"/>
              </a:lnSpc>
              <a:buFont typeface="Arial"/>
              <a:buAutoNum type="arabicPeriod"/>
            </a:pPr>
            <a:r>
              <a:rPr lang="en-US" sz="3200" dirty="0" err="1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Устранение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проблем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742950" indent="-742950">
              <a:lnSpc>
                <a:spcPts val="5268"/>
              </a:lnSpc>
              <a:buFont typeface="Arial"/>
              <a:buAutoNum type="arabicPeriod"/>
            </a:pPr>
            <a:r>
              <a:rPr lang="en-US" sz="3200" dirty="0" err="1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Удаленное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+mn-lt"/>
                <a:ea typeface="Fraunces" pitchFamily="34" charset="-122"/>
                <a:cs typeface="Fraunces" pitchFamily="34" charset="-120"/>
              </a:rPr>
              <a:t>управление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6483"/>
            <a:ext cx="20086911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/>
        </p:nvSpPr>
        <p:spPr>
          <a:xfrm>
            <a:off x="831850" y="236483"/>
            <a:ext cx="14624079" cy="69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r>
              <a:rPr lang="ru-RU" sz="4400" dirty="0">
                <a:solidFill>
                  <a:srgbClr val="92D050"/>
                </a:solidFill>
                <a:latin typeface="+mn-lt"/>
              </a:rPr>
              <a:t>Анализ временных рядов:</a:t>
            </a:r>
          </a:p>
        </p:txBody>
      </p:sp>
      <p:pic>
        <p:nvPicPr>
          <p:cNvPr id="58" name="Google Shape;58;p2" descr="Изображение выглядит как черный, темнот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02400" y="1159200"/>
            <a:ext cx="2556000" cy="59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FC412EF-8522-4DD1-A784-97961D3AEC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50" y="1253633"/>
            <a:ext cx="15670550" cy="41645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599480-9B37-4EBE-8FBB-B0304B21AD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1850" y="5373907"/>
            <a:ext cx="15670550" cy="5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9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6483"/>
            <a:ext cx="20086911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/>
        </p:nvSpPr>
        <p:spPr>
          <a:xfrm>
            <a:off x="831850" y="-236483"/>
            <a:ext cx="14624079" cy="125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+mn-lt"/>
              </a:rPr>
              <a:t>Boxplot </a:t>
            </a:r>
            <a:r>
              <a:rPr lang="ru-RU" sz="3200" dirty="0">
                <a:solidFill>
                  <a:srgbClr val="92D050"/>
                </a:solidFill>
                <a:latin typeface="+mn-lt"/>
              </a:rPr>
              <a:t>для каждого параметра (для проверки первичного анализа)</a:t>
            </a:r>
            <a:r>
              <a:rPr lang="ru-RU" sz="8000" dirty="0">
                <a:solidFill>
                  <a:srgbClr val="92D050"/>
                </a:solidFill>
                <a:latin typeface="+mn-lt"/>
              </a:rPr>
              <a:t>:</a:t>
            </a:r>
          </a:p>
        </p:txBody>
      </p:sp>
      <p:pic>
        <p:nvPicPr>
          <p:cNvPr id="58" name="Google Shape;58;p2" descr="Изображение выглядит как черный, темнот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02400" y="1159200"/>
            <a:ext cx="2556000" cy="59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A3B8CF-48E7-429F-9A29-C5CED9610EF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50" y="1159200"/>
            <a:ext cx="8107198" cy="50366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CC699A-9F5D-45DC-A8EB-E24707DE5C5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1850" y="6385034"/>
            <a:ext cx="8107198" cy="46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8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6483"/>
            <a:ext cx="20086911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/>
        </p:nvSpPr>
        <p:spPr>
          <a:xfrm>
            <a:off x="831849" y="643837"/>
            <a:ext cx="14624079" cy="69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r>
              <a:rPr lang="ru-RU" sz="4400" dirty="0">
                <a:solidFill>
                  <a:srgbClr val="92D050"/>
                </a:solidFill>
                <a:latin typeface="+mn-lt"/>
              </a:rPr>
              <a:t>Анализ данных по статусам оборудований</a:t>
            </a:r>
            <a:endParaRPr lang="ru-RU" sz="34400" dirty="0">
              <a:solidFill>
                <a:srgbClr val="92D050"/>
              </a:solidFill>
              <a:latin typeface="+mn-lt"/>
            </a:endParaRPr>
          </a:p>
        </p:txBody>
      </p:sp>
      <p:pic>
        <p:nvPicPr>
          <p:cNvPr id="58" name="Google Shape;58;p2" descr="Изображение выглядит как черный, темнот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02400" y="1159200"/>
            <a:ext cx="2556000" cy="59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61CD44-98F6-41F0-91F2-12B72AAFDB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1849" y="2967947"/>
            <a:ext cx="5064453" cy="2419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754E69-020F-4170-A7AD-C5D2BB063AA5}"/>
              </a:ext>
            </a:extLst>
          </p:cNvPr>
          <p:cNvSpPr txBox="1"/>
          <p:nvPr/>
        </p:nvSpPr>
        <p:spPr>
          <a:xfrm>
            <a:off x="831849" y="5937489"/>
            <a:ext cx="156705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n-lt"/>
              </a:rPr>
              <a:t>Получены данные сколько выполнялась работа, сколько было аварий и сколько было сбоев</a:t>
            </a:r>
          </a:p>
        </p:txBody>
      </p:sp>
    </p:spTree>
    <p:extLst>
      <p:ext uri="{BB962C8B-B14F-4D97-AF65-F5344CB8AC3E}">
        <p14:creationId xmlns:p14="http://schemas.microsoft.com/office/powerpoint/2010/main" val="185389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6483"/>
            <a:ext cx="20086911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/>
        </p:nvSpPr>
        <p:spPr>
          <a:xfrm>
            <a:off x="831849" y="643837"/>
            <a:ext cx="14624079" cy="69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75" rIns="0" bIns="0" anchor="t" anchorCtr="0">
            <a:spAutoFit/>
          </a:bodyPr>
          <a:lstStyle/>
          <a:p>
            <a:r>
              <a:rPr lang="ru-RU" sz="4400" dirty="0">
                <a:solidFill>
                  <a:srgbClr val="92D050"/>
                </a:solidFill>
                <a:latin typeface="+mn-lt"/>
              </a:rPr>
              <a:t>Матрица корреляции для всех параметров</a:t>
            </a:r>
            <a:endParaRPr lang="ru-RU" sz="177700" dirty="0">
              <a:solidFill>
                <a:srgbClr val="92D050"/>
              </a:solidFill>
              <a:latin typeface="+mn-lt"/>
            </a:endParaRPr>
          </a:p>
        </p:txBody>
      </p:sp>
      <p:pic>
        <p:nvPicPr>
          <p:cNvPr id="58" name="Google Shape;58;p2" descr="Изображение выглядит как черный, темнот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02400" y="1159200"/>
            <a:ext cx="2556000" cy="59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A66A95-9D31-402F-84A6-2F54FB45EDF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7656" y="2412124"/>
            <a:ext cx="19785724" cy="25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9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293</Words>
  <Application>Microsoft Office PowerPoint</Application>
  <PresentationFormat>Произвольный</PresentationFormat>
  <Paragraphs>41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Times New Roman</vt:lpstr>
      <vt:lpstr>Fraunces</vt:lpstr>
      <vt:lpstr>IBM Plex Sans</vt:lpstr>
      <vt:lpstr>Arial</vt:lpstr>
      <vt:lpstr>Epilogue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Климчик</dc:creator>
  <cp:lastModifiedBy>111</cp:lastModifiedBy>
  <cp:revision>11</cp:revision>
  <dcterms:created xsi:type="dcterms:W3CDTF">2018-10-03T13:56:53Z</dcterms:created>
  <dcterms:modified xsi:type="dcterms:W3CDTF">2023-11-25T14:50:25Z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